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6" r:id="rId11"/>
    <p:sldId id="264" r:id="rId12"/>
    <p:sldId id="265" r:id="rId13"/>
  </p:sldIdLst>
  <p:sldSz cx="9144000" cy="5143500" type="screen16x9"/>
  <p:notesSz cx="6858000" cy="9144000"/>
  <p:embeddedFontLst>
    <p:embeddedFont>
      <p:font typeface="Lato" panose="020B0604020202020204" charset="0"/>
      <p:regular r:id="rId15"/>
      <p:bold r:id="rId16"/>
      <p:italic r:id="rId17"/>
      <p:boldItalic r:id="rId18"/>
    </p:embeddedFont>
    <p:embeddedFont>
      <p:font typeface="Raleway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2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0"/>
              <c:layout>
                <c:manualLayout>
                  <c:x val="-0.19508902968896172"/>
                  <c:y val="-0.10922136144057681"/>
                </c:manualLayout>
              </c:layout>
              <c:tx>
                <c:rich>
                  <a:bodyPr/>
                  <a:lstStyle/>
                  <a:p>
                    <a:r>
                      <a:rPr lang="en-US" altLang="zh-TW" baseline="0" smtClean="0"/>
                      <a:t> </a:t>
                    </a:r>
                    <a:fld id="{B5752FA1-326A-4581-9E3C-19B1323EDDBB}" type="PERCENTAGE">
                      <a:rPr lang="en-US" altLang="zh-TW" baseline="0"/>
                      <a:pPr/>
                      <a:t>[百分比]</a:t>
                    </a:fld>
                    <a:endParaRPr lang="en-US" altLang="zh-TW" baseline="0" smtClean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1"/>
              <c:layout>
                <c:manualLayout>
                  <c:x val="0.14058269913989796"/>
                  <c:y val="-7.1748255837502453E-2"/>
                </c:manualLayout>
              </c:layout>
              <c:tx>
                <c:rich>
                  <a:bodyPr/>
                  <a:lstStyle/>
                  <a:p>
                    <a:r>
                      <a:rPr lang="en-US" altLang="zh-TW" baseline="0" smtClean="0"/>
                      <a:t> </a:t>
                    </a:r>
                    <a:fld id="{A2196D8D-1720-425B-B307-560B65685160}" type="PERCENTAGE">
                      <a:rPr lang="en-US" altLang="zh-TW" baseline="0"/>
                      <a:pPr/>
                      <a:t>[百分比]</a:t>
                    </a:fld>
                    <a:endParaRPr lang="en-US" altLang="zh-TW" baseline="0" smtClean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2"/>
              <c:layout>
                <c:manualLayout>
                  <c:x val="0.10088123932517296"/>
                  <c:y val="0.16159572661746605"/>
                </c:manualLayout>
              </c:layout>
              <c:tx>
                <c:rich>
                  <a:bodyPr/>
                  <a:lstStyle/>
                  <a:p>
                    <a:r>
                      <a:rPr lang="en-US" altLang="zh-TW" baseline="0" smtClean="0"/>
                      <a:t> </a:t>
                    </a:r>
                    <a:fld id="{E6DE1AB5-548F-4354-89D1-B46680BF3318}" type="PERCENTAGE">
                      <a:rPr lang="en-US" altLang="zh-TW" baseline="0"/>
                      <a:pPr/>
                      <a:t>[百分比]</a:t>
                    </a:fld>
                    <a:endParaRPr lang="en-US" altLang="zh-TW" baseline="0" smtClean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inEnd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工作表1!$A$2:$A$4</c:f>
              <c:strCache>
                <c:ptCount val="3"/>
                <c:pt idx="0">
                  <c:v>Sunner</c:v>
                </c:pt>
                <c:pt idx="1">
                  <c:v>Yen</c:v>
                </c:pt>
                <c:pt idx="2">
                  <c:v>Peter</c:v>
                </c:pt>
              </c:strCache>
            </c:strRef>
          </c:cat>
          <c:val>
            <c:numRef>
              <c:f>工作表1!$B$2:$B$4</c:f>
              <c:numCache>
                <c:formatCode>0%</c:formatCode>
                <c:ptCount val="3"/>
                <c:pt idx="0">
                  <c:v>0.6</c:v>
                </c:pt>
                <c:pt idx="1">
                  <c:v>0.2</c:v>
                </c:pt>
                <c:pt idx="2">
                  <c:v>0.2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4392494936079345"/>
          <c:y val="0"/>
          <c:w val="0.54167418483261209"/>
          <c:h val="0.103004634916189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5153197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23082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3440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042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4671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353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dirty="0" err="1" smtClean="0"/>
              <a:t>Tansforming</a:t>
            </a:r>
            <a:r>
              <a:rPr lang="en-US" dirty="0" smtClean="0"/>
              <a:t> </a:t>
            </a:r>
            <a:r>
              <a:rPr lang="zh-TW" altLang="en-US" dirty="0" smtClean="0"/>
              <a:t>缺圖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3849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34957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060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3005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647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  <a:endParaRPr lang="zh-TW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  <a:endParaRPr lang="zh-TW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  <a:endParaRPr lang="zh-TW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zh-TW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zh-TW"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image" Target="../media/image10.png"/><Relationship Id="rId7" Type="http://schemas.microsoft.com/office/2007/relationships/hdphoto" Target="../media/hdphoto1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zh-TW" sz="5000" dirty="0">
                <a:solidFill>
                  <a:schemeClr val="tx1"/>
                </a:solidFill>
              </a:rPr>
              <a:t>FastChi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TW" sz="2000" dirty="0" smtClean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zh-TW" sz="2000" dirty="0" smtClean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zh-TW" sz="2000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he Parallelized Fast Style Transfer toward Chi-chi </a:t>
            </a:r>
            <a:r>
              <a:rPr lang="zh-TW" sz="2000" dirty="0" smtClean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video</a:t>
            </a:r>
            <a:r>
              <a:rPr lang="en-US" altLang="zh-TW" sz="2000" dirty="0" smtClean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endParaRPr lang="zh-TW" sz="2000" dirty="0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sz="2800"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zh-TW" sz="1800" dirty="0" smtClean="0"/>
              <a:t>0656011 </a:t>
            </a:r>
            <a:r>
              <a:rPr lang="zh-TW" sz="1800" dirty="0"/>
              <a:t>Sunner </a:t>
            </a:r>
            <a:r>
              <a:rPr lang="zh-TW" sz="1800" dirty="0" smtClean="0"/>
              <a:t>L</a:t>
            </a:r>
            <a:r>
              <a:rPr lang="en-US" altLang="zh-TW" sz="1800" dirty="0" err="1" smtClean="0"/>
              <a:t>i</a:t>
            </a:r>
            <a:endParaRPr lang="en-US" altLang="zh-TW" sz="1800" dirty="0"/>
          </a:p>
          <a:p>
            <a:pPr marL="0" lvl="0" indent="0" algn="ctr">
              <a:spcBef>
                <a:spcPts val="0"/>
              </a:spcBef>
              <a:buNone/>
            </a:pPr>
            <a:r>
              <a:rPr lang="zh-TW" sz="1800" dirty="0" smtClean="0"/>
              <a:t>0656126 </a:t>
            </a:r>
            <a:r>
              <a:rPr lang="zh-TW" sz="1800" dirty="0"/>
              <a:t>Liu </a:t>
            </a:r>
            <a:r>
              <a:rPr lang="zh-TW" sz="1800" dirty="0" smtClean="0"/>
              <a:t>Yen</a:t>
            </a:r>
            <a:endParaRPr lang="en-US" altLang="zh-TW" sz="1800" dirty="0" smtClean="0"/>
          </a:p>
          <a:p>
            <a:pPr marL="0" lvl="0" indent="0" algn="ctr">
              <a:spcBef>
                <a:spcPts val="0"/>
              </a:spcBef>
              <a:buNone/>
            </a:pPr>
            <a:r>
              <a:rPr lang="en-US" altLang="zh-TW" sz="1800" dirty="0" smtClean="0"/>
              <a:t>0656605</a:t>
            </a:r>
            <a:r>
              <a:rPr lang="zh-TW" altLang="en-US" sz="1800" dirty="0" smtClean="0"/>
              <a:t> </a:t>
            </a:r>
            <a:r>
              <a:rPr lang="en-US" altLang="zh-TW" sz="1800" dirty="0" smtClean="0"/>
              <a:t>Peter Chuang</a:t>
            </a:r>
            <a:endParaRPr lang="zh-TW" sz="1800" dirty="0"/>
          </a:p>
          <a:p>
            <a:pPr marL="0" lvl="0" indent="0" algn="l">
              <a:spcBef>
                <a:spcPts val="0"/>
              </a:spcBef>
              <a:buNone/>
            </a:pP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dirty="0" smtClean="0"/>
              <a:t>Conclusion</a:t>
            </a:r>
            <a:endParaRPr lang="zh-TW" altLang="en-US" sz="36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97696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1304802" y="418324"/>
            <a:ext cx="7688400" cy="1518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zh-TW" dirty="0"/>
              <a:t>Contributions of each member</a:t>
            </a:r>
          </a:p>
        </p:txBody>
      </p:sp>
      <p:grpSp>
        <p:nvGrpSpPr>
          <p:cNvPr id="5" name="群組 4"/>
          <p:cNvGrpSpPr/>
          <p:nvPr/>
        </p:nvGrpSpPr>
        <p:grpSpPr>
          <a:xfrm>
            <a:off x="1046077" y="1936924"/>
            <a:ext cx="6842061" cy="2222938"/>
            <a:chOff x="1733489" y="2265425"/>
            <a:chExt cx="5676449" cy="1844239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33489" y="2265425"/>
              <a:ext cx="1841457" cy="1841457"/>
            </a:xfrm>
            <a:prstGeom prst="ellipse">
              <a:avLst/>
            </a:prstGeom>
          </p:spPr>
        </p:pic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49595" y="2265426"/>
              <a:ext cx="1844238" cy="1844238"/>
            </a:xfrm>
            <a:prstGeom prst="ellipse">
              <a:avLst/>
            </a:prstGeom>
          </p:spPr>
        </p:pic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65700" y="2265426"/>
              <a:ext cx="1844238" cy="1844238"/>
            </a:xfrm>
            <a:prstGeom prst="ellipse">
              <a:avLst/>
            </a:prstGeom>
          </p:spPr>
        </p:pic>
      </p:grpSp>
      <p:pic>
        <p:nvPicPr>
          <p:cNvPr id="6" name="圖片 5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813" b="91406" l="0" r="100000">
                        <a14:foregroundMark x1="27344" y1="54688" x2="27344" y2="54688"/>
                        <a14:foregroundMark x1="75781" y1="55859" x2="75781" y2="55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7561" y="253214"/>
            <a:ext cx="1017864" cy="1017864"/>
          </a:xfrm>
          <a:prstGeom prst="rect">
            <a:avLst/>
          </a:prstGeom>
        </p:spPr>
      </p:pic>
      <p:graphicFrame>
        <p:nvGraphicFramePr>
          <p:cNvPr id="14" name="圖表 13"/>
          <p:cNvGraphicFramePr/>
          <p:nvPr>
            <p:extLst>
              <p:ext uri="{D42A27DB-BD31-4B8C-83A1-F6EECF244321}">
                <p14:modId xmlns:p14="http://schemas.microsoft.com/office/powerpoint/2010/main" val="4022819895"/>
              </p:ext>
            </p:extLst>
          </p:nvPr>
        </p:nvGraphicFramePr>
        <p:xfrm>
          <a:off x="1669426" y="1271078"/>
          <a:ext cx="5592011" cy="37280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476340" y="1960830"/>
            <a:ext cx="7688400" cy="124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zh-TW" dirty="0"/>
              <a:t>Q&amp;A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727650" y="608225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/>
              <a:t>Outline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69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/>
              <a:t>Introduction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/>
              <a:t>Problem statement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 smtClean="0"/>
              <a:t>Proposed </a:t>
            </a:r>
            <a:r>
              <a:rPr lang="zh-TW" sz="2000" dirty="0"/>
              <a:t>solution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/>
              <a:t>Evaluation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/>
              <a:t>Related work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/>
              <a:t>Conclusion</a:t>
            </a:r>
          </a:p>
          <a:p>
            <a:pPr marL="457200" lvl="0" indent="-342900">
              <a:lnSpc>
                <a:spcPct val="100000"/>
              </a:lnSpc>
              <a:spcBef>
                <a:spcPts val="0"/>
              </a:spcBef>
              <a:buSzPts val="1800"/>
              <a:buChar char="❖"/>
            </a:pPr>
            <a:r>
              <a:rPr lang="zh-TW" sz="2000" dirty="0"/>
              <a:t>Contributions of each member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727650" y="608225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dirty="0"/>
              <a:t>Introduction</a:t>
            </a:r>
          </a:p>
        </p:txBody>
      </p:sp>
      <p:grpSp>
        <p:nvGrpSpPr>
          <p:cNvPr id="6" name="群組 5"/>
          <p:cNvGrpSpPr/>
          <p:nvPr/>
        </p:nvGrpSpPr>
        <p:grpSpPr>
          <a:xfrm>
            <a:off x="727650" y="1349853"/>
            <a:ext cx="2837483" cy="3325014"/>
            <a:chOff x="4387279" y="575604"/>
            <a:chExt cx="3513548" cy="4117237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87279" y="575604"/>
              <a:ext cx="3513548" cy="364473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4760350" y="4311733"/>
              <a:ext cx="2767403" cy="3811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/>
              <a:r>
                <a:rPr lang="en-US" altLang="zh-TW" b="1" dirty="0">
                  <a:solidFill>
                    <a:schemeClr val="accent1"/>
                  </a:solidFill>
                </a:rPr>
                <a:t>Style </a:t>
              </a:r>
              <a:r>
                <a:rPr lang="en-US" altLang="zh-TW" b="1" dirty="0" smtClean="0">
                  <a:solidFill>
                    <a:schemeClr val="accent1"/>
                  </a:solidFill>
                </a:rPr>
                <a:t>transfer for image </a:t>
              </a:r>
              <a:endParaRPr lang="en-US" altLang="zh-TW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3945489" y="1545062"/>
            <a:ext cx="4886631" cy="2822028"/>
            <a:chOff x="3945489" y="1545062"/>
            <a:chExt cx="4886631" cy="2822028"/>
          </a:xfrm>
        </p:grpSpPr>
        <p:pic>
          <p:nvPicPr>
            <p:cNvPr id="8" name="test_video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6"/>
            <a:stretch>
              <a:fillRect/>
            </a:stretch>
          </p:blipFill>
          <p:spPr>
            <a:xfrm>
              <a:off x="3945489" y="1545062"/>
              <a:ext cx="4886631" cy="2431037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5271349" y="4059313"/>
              <a:ext cx="213391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/>
              <a:r>
                <a:rPr lang="en-US" altLang="zh-TW" b="1" dirty="0">
                  <a:solidFill>
                    <a:schemeClr val="accent1"/>
                  </a:solidFill>
                </a:rPr>
                <a:t>Style </a:t>
              </a:r>
              <a:r>
                <a:rPr lang="en-US" altLang="zh-TW" b="1" dirty="0" smtClean="0">
                  <a:solidFill>
                    <a:schemeClr val="accent1"/>
                  </a:solidFill>
                </a:rPr>
                <a:t>transfer for video</a:t>
              </a:r>
              <a:endParaRPr lang="en-US" altLang="zh-TW" b="1" dirty="0"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" y="566730"/>
            <a:ext cx="9144000" cy="450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852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727650" y="608225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dirty="0"/>
              <a:t>Problem statement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69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zh-TW" altLang="zh-TW" sz="1800" dirty="0" smtClean="0"/>
              <a:t>Changes </a:t>
            </a:r>
            <a:r>
              <a:rPr lang="zh-TW" altLang="zh-TW" sz="1800" dirty="0" smtClean="0"/>
              <a:t>made after the proposal</a:t>
            </a:r>
            <a:r>
              <a:rPr lang="en-US" altLang="zh-TW" sz="1800" dirty="0" smtClean="0"/>
              <a:t>:</a:t>
            </a:r>
          </a:p>
          <a:p>
            <a:pPr marL="342900" indent="-342900">
              <a:buAutoNum type="arabicPeriod"/>
            </a:pPr>
            <a:r>
              <a:rPr lang="en-US" altLang="zh-TW" sz="1800" dirty="0" smtClean="0"/>
              <a:t>At first we decided to speed up the progress of the transformation, but we found that the original network architecture is too large.</a:t>
            </a:r>
          </a:p>
          <a:p>
            <a:pPr marL="342900" indent="-342900">
              <a:buAutoNum type="arabicPeriod"/>
            </a:pPr>
            <a:r>
              <a:rPr lang="en-US" altLang="zh-TW" sz="1800" dirty="0" smtClean="0"/>
              <a:t>Parallel tools from </a:t>
            </a:r>
            <a:r>
              <a:rPr lang="en-US" altLang="zh-TW" sz="1800" dirty="0" err="1" smtClean="0"/>
              <a:t>joblib</a:t>
            </a:r>
            <a:r>
              <a:rPr lang="en-US" altLang="zh-TW" sz="1800" dirty="0" smtClean="0"/>
              <a:t> to </a:t>
            </a:r>
            <a:r>
              <a:rPr lang="en-US" altLang="zh-TW" sz="1800" dirty="0" err="1" smtClean="0"/>
              <a:t>multigpu</a:t>
            </a:r>
            <a:endParaRPr lang="zh-TW" altLang="zh-TW" sz="1800" dirty="0" smtClean="0"/>
          </a:p>
          <a:p>
            <a:pPr marL="0" lvl="0" indent="0" rtl="0">
              <a:spcBef>
                <a:spcPts val="0"/>
              </a:spcBef>
              <a:buNone/>
            </a:pP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727650" y="523982"/>
            <a:ext cx="7688700" cy="619443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dirty="0"/>
              <a:t>Proposed solution </a:t>
            </a:r>
            <a:r>
              <a:rPr lang="en-US" altLang="zh-TW" dirty="0" smtClean="0"/>
              <a:t>:   </a:t>
            </a:r>
            <a:r>
              <a:rPr lang="en-US" altLang="zh-TW" dirty="0" smtClean="0">
                <a:solidFill>
                  <a:schemeClr val="accent3"/>
                </a:solidFill>
              </a:rPr>
              <a:t>RAA</a:t>
            </a:r>
            <a:r>
              <a:rPr lang="en-US" altLang="zh-TW" dirty="0" smtClean="0"/>
              <a:t>  </a:t>
            </a:r>
            <a:r>
              <a:rPr lang="en-US" altLang="zh-TW" sz="3600" dirty="0" smtClean="0">
                <a:solidFill>
                  <a:srgbClr val="C00000"/>
                </a:solidFill>
              </a:rPr>
              <a:t>3</a:t>
            </a:r>
            <a:r>
              <a:rPr lang="en-US" altLang="zh-TW" dirty="0" smtClean="0"/>
              <a:t>  Steps</a:t>
            </a:r>
            <a:endParaRPr lang="zh-TW" dirty="0"/>
          </a:p>
        </p:txBody>
      </p:sp>
      <p:grpSp>
        <p:nvGrpSpPr>
          <p:cNvPr id="14" name="群組 13"/>
          <p:cNvGrpSpPr/>
          <p:nvPr/>
        </p:nvGrpSpPr>
        <p:grpSpPr>
          <a:xfrm>
            <a:off x="556158" y="1580640"/>
            <a:ext cx="7284325" cy="3026703"/>
            <a:chOff x="821985" y="1223387"/>
            <a:chExt cx="7284325" cy="3026703"/>
          </a:xfrm>
        </p:grpSpPr>
        <p:sp>
          <p:nvSpPr>
            <p:cNvPr id="15" name="文字方塊 14"/>
            <p:cNvSpPr txBox="1"/>
            <p:nvPr/>
          </p:nvSpPr>
          <p:spPr>
            <a:xfrm>
              <a:off x="821985" y="1223387"/>
              <a:ext cx="30000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b="1" dirty="0" smtClean="0">
                  <a:solidFill>
                    <a:schemeClr val="accent3"/>
                  </a:solidFill>
                  <a:latin typeface="Lato" panose="020B0604020202020204" charset="0"/>
                </a:rPr>
                <a:t>R</a:t>
              </a:r>
              <a:r>
                <a:rPr lang="en-US" altLang="zh-TW" sz="1800" b="1" dirty="0" smtClean="0">
                  <a:solidFill>
                    <a:schemeClr val="accent5"/>
                  </a:solidFill>
                  <a:latin typeface="Lato" panose="020B0604020202020204" charset="0"/>
                </a:rPr>
                <a:t>educe Parameters</a:t>
              </a:r>
              <a:endParaRPr lang="zh-TW" altLang="en-US" sz="1800" b="1" dirty="0">
                <a:solidFill>
                  <a:schemeClr val="accent5"/>
                </a:solidFill>
                <a:latin typeface="Lato" panose="020B0604020202020204" charset="0"/>
              </a:endParaRPr>
            </a:p>
          </p:txBody>
        </p:sp>
        <p:pic>
          <p:nvPicPr>
            <p:cNvPr id="16" name="圖片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1230" y="2242308"/>
              <a:ext cx="7225080" cy="2007782"/>
            </a:xfrm>
            <a:prstGeom prst="rect">
              <a:avLst/>
            </a:prstGeom>
          </p:spPr>
        </p:pic>
      </p:grpSp>
      <p:grpSp>
        <p:nvGrpSpPr>
          <p:cNvPr id="17" name="群組 16"/>
          <p:cNvGrpSpPr/>
          <p:nvPr/>
        </p:nvGrpSpPr>
        <p:grpSpPr>
          <a:xfrm>
            <a:off x="0" y="1575212"/>
            <a:ext cx="8972508" cy="3038921"/>
            <a:chOff x="496553" y="1866443"/>
            <a:chExt cx="8972508" cy="3038921"/>
          </a:xfrm>
        </p:grpSpPr>
        <p:sp>
          <p:nvSpPr>
            <p:cNvPr id="18" name="文字方塊 17"/>
            <p:cNvSpPr txBox="1"/>
            <p:nvPr/>
          </p:nvSpPr>
          <p:spPr>
            <a:xfrm>
              <a:off x="3298055" y="1866443"/>
              <a:ext cx="36557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b="1" dirty="0" smtClean="0">
                  <a:solidFill>
                    <a:schemeClr val="accent3"/>
                  </a:solidFill>
                  <a:latin typeface="Lato" panose="020B0604020202020204" charset="0"/>
                </a:rPr>
                <a:t>A</a:t>
              </a:r>
              <a:r>
                <a:rPr lang="en-US" altLang="zh-TW" sz="1800" b="1" dirty="0" smtClean="0">
                  <a:solidFill>
                    <a:schemeClr val="accent5"/>
                  </a:solidFill>
                  <a:latin typeface="Lato" panose="020B0604020202020204" charset="0"/>
                </a:rPr>
                <a:t>ccelerate Training Time</a:t>
              </a:r>
              <a:endParaRPr lang="zh-TW" altLang="en-US" sz="1800" b="1" dirty="0">
                <a:solidFill>
                  <a:schemeClr val="accent5"/>
                </a:solidFill>
                <a:latin typeface="Lato" panose="020B0604020202020204" charset="0"/>
              </a:endParaRPr>
            </a:p>
          </p:txBody>
        </p:sp>
        <p:pic>
          <p:nvPicPr>
            <p:cNvPr id="19" name="圖片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6553" y="2896220"/>
              <a:ext cx="8972508" cy="2009144"/>
            </a:xfrm>
            <a:prstGeom prst="rect">
              <a:avLst/>
            </a:prstGeom>
          </p:spPr>
        </p:pic>
      </p:grpSp>
      <p:grpSp>
        <p:nvGrpSpPr>
          <p:cNvPr id="29" name="群組 28"/>
          <p:cNvGrpSpPr/>
          <p:nvPr/>
        </p:nvGrpSpPr>
        <p:grpSpPr>
          <a:xfrm>
            <a:off x="0" y="1575212"/>
            <a:ext cx="9368247" cy="3168238"/>
            <a:chOff x="0" y="1575212"/>
            <a:chExt cx="9368247" cy="3168238"/>
          </a:xfrm>
        </p:grpSpPr>
        <p:sp>
          <p:nvSpPr>
            <p:cNvPr id="8" name="文字方塊 7"/>
            <p:cNvSpPr txBox="1"/>
            <p:nvPr/>
          </p:nvSpPr>
          <p:spPr>
            <a:xfrm>
              <a:off x="5618232" y="1575212"/>
              <a:ext cx="37500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b="1" dirty="0" smtClean="0">
                  <a:solidFill>
                    <a:schemeClr val="accent3"/>
                  </a:solidFill>
                  <a:latin typeface="Lato" panose="020B0604020202020204" charset="0"/>
                </a:rPr>
                <a:t>A</a:t>
              </a:r>
              <a:r>
                <a:rPr lang="en-US" altLang="zh-TW" sz="1800" b="1" dirty="0" smtClean="0">
                  <a:solidFill>
                    <a:schemeClr val="accent5"/>
                  </a:solidFill>
                  <a:latin typeface="Lato" panose="020B0604020202020204" charset="0"/>
                </a:rPr>
                <a:t>ccelerate Transforming Time</a:t>
              </a:r>
              <a:endParaRPr lang="zh-TW" altLang="en-US" sz="1800" b="1" dirty="0">
                <a:solidFill>
                  <a:schemeClr val="accent5"/>
                </a:solidFill>
                <a:latin typeface="Lato" panose="020B0604020202020204" charset="0"/>
              </a:endParaRPr>
            </a:p>
          </p:txBody>
        </p:sp>
        <p:grpSp>
          <p:nvGrpSpPr>
            <p:cNvPr id="10" name="群組 9"/>
            <p:cNvGrpSpPr/>
            <p:nvPr/>
          </p:nvGrpSpPr>
          <p:grpSpPr>
            <a:xfrm>
              <a:off x="0" y="2228850"/>
              <a:ext cx="9144000" cy="2514600"/>
              <a:chOff x="0" y="2228850"/>
              <a:chExt cx="9144000" cy="2514600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0" y="2228850"/>
                <a:ext cx="9144000" cy="25146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grpSp>
            <p:nvGrpSpPr>
              <p:cNvPr id="9" name="群組 8"/>
              <p:cNvGrpSpPr/>
              <p:nvPr/>
            </p:nvGrpSpPr>
            <p:grpSpPr>
              <a:xfrm>
                <a:off x="2056185" y="2285836"/>
                <a:ext cx="4036806" cy="2377768"/>
                <a:chOff x="1190457" y="2310925"/>
                <a:chExt cx="4036806" cy="2377768"/>
              </a:xfrm>
            </p:grpSpPr>
            <p:grpSp>
              <p:nvGrpSpPr>
                <p:cNvPr id="3" name="群組 2"/>
                <p:cNvGrpSpPr/>
                <p:nvPr/>
              </p:nvGrpSpPr>
              <p:grpSpPr>
                <a:xfrm>
                  <a:off x="1190457" y="2820876"/>
                  <a:ext cx="1568357" cy="1330547"/>
                  <a:chOff x="3494797" y="3926430"/>
                  <a:chExt cx="1568357" cy="1330547"/>
                </a:xfrm>
              </p:grpSpPr>
              <p:pic>
                <p:nvPicPr>
                  <p:cNvPr id="11" name="圖片 10"/>
                  <p:cNvPicPr>
                    <a:picLocks noChangeAspect="1"/>
                  </p:cNvPicPr>
                  <p:nvPr/>
                </p:nvPicPr>
                <p:blipFill rotWithShape="1">
                  <a:blip r:embed="rId5"/>
                  <a:srcRect r="49769"/>
                  <a:stretch/>
                </p:blipFill>
                <p:spPr>
                  <a:xfrm>
                    <a:off x="3624006" y="4029878"/>
                    <a:ext cx="1439148" cy="1227099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292100" dist="139700" dir="2700000" algn="tl" rotWithShape="0">
                      <a:srgbClr val="333333">
                        <a:alpha val="65000"/>
                      </a:srgbClr>
                    </a:outerShdw>
                  </a:effectLst>
                </p:spPr>
              </p:pic>
              <p:pic>
                <p:nvPicPr>
                  <p:cNvPr id="12" name="圖片 11"/>
                  <p:cNvPicPr>
                    <a:picLocks noChangeAspect="1"/>
                  </p:cNvPicPr>
                  <p:nvPr/>
                </p:nvPicPr>
                <p:blipFill rotWithShape="1">
                  <a:blip r:embed="rId6"/>
                  <a:srcRect t="-1" r="49561" b="2229"/>
                  <a:stretch/>
                </p:blipFill>
                <p:spPr>
                  <a:xfrm>
                    <a:off x="3556212" y="3972987"/>
                    <a:ext cx="1032744" cy="895453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292100" dist="139700" dir="2700000" algn="tl" rotWithShape="0">
                      <a:srgbClr val="333333">
                        <a:alpha val="65000"/>
                      </a:srgbClr>
                    </a:outerShdw>
                  </a:effectLst>
                </p:spPr>
              </p:pic>
              <p:pic>
                <p:nvPicPr>
                  <p:cNvPr id="13" name="圖片 12"/>
                  <p:cNvPicPr>
                    <a:picLocks noChangeAspect="1"/>
                  </p:cNvPicPr>
                  <p:nvPr/>
                </p:nvPicPr>
                <p:blipFill rotWithShape="1">
                  <a:blip r:embed="rId7"/>
                  <a:srcRect r="49480"/>
                  <a:stretch/>
                </p:blipFill>
                <p:spPr>
                  <a:xfrm>
                    <a:off x="3494797" y="3926430"/>
                    <a:ext cx="652268" cy="570178"/>
                  </a:xfrm>
                  <a:prstGeom prst="rect">
                    <a:avLst/>
                  </a:prstGeom>
                  <a:ln>
                    <a:noFill/>
                  </a:ln>
                  <a:effectLst>
                    <a:outerShdw blurRad="292100" dist="139700" dir="2700000" algn="tl" rotWithShape="0">
                      <a:srgbClr val="333333">
                        <a:alpha val="65000"/>
                      </a:srgbClr>
                    </a:outerShdw>
                  </a:effectLst>
                </p:spPr>
              </p:pic>
            </p:grpSp>
            <p:pic>
              <p:nvPicPr>
                <p:cNvPr id="22" name="圖片 21"/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50005"/>
                <a:stretch/>
              </p:blipFill>
              <p:spPr>
                <a:xfrm>
                  <a:off x="3919873" y="2460267"/>
                  <a:ext cx="1069415" cy="937380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pic>
              <p:nvPicPr>
                <p:cNvPr id="23" name="圖片 22"/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49630"/>
                <a:stretch/>
              </p:blipFill>
              <p:spPr>
                <a:xfrm>
                  <a:off x="4211997" y="2369421"/>
                  <a:ext cx="867912" cy="788609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pic>
              <p:nvPicPr>
                <p:cNvPr id="24" name="圖片 23"/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50264"/>
                <a:stretch/>
              </p:blipFill>
              <p:spPr>
                <a:xfrm>
                  <a:off x="4610900" y="2310925"/>
                  <a:ext cx="616363" cy="559964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pic>
              <p:nvPicPr>
                <p:cNvPr id="25" name="圖片 24"/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50005"/>
                <a:stretch/>
              </p:blipFill>
              <p:spPr>
                <a:xfrm>
                  <a:off x="3913816" y="3751313"/>
                  <a:ext cx="1069415" cy="937380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pic>
              <p:nvPicPr>
                <p:cNvPr id="26" name="圖片 25"/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49630"/>
                <a:stretch/>
              </p:blipFill>
              <p:spPr>
                <a:xfrm>
                  <a:off x="4205940" y="3649037"/>
                  <a:ext cx="867912" cy="788609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pic>
              <p:nvPicPr>
                <p:cNvPr id="27" name="圖片 26"/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50264"/>
                <a:stretch/>
              </p:blipFill>
              <p:spPr>
                <a:xfrm>
                  <a:off x="4604843" y="3624831"/>
                  <a:ext cx="616363" cy="559964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grpSp>
              <p:nvGrpSpPr>
                <p:cNvPr id="7" name="群組 6"/>
                <p:cNvGrpSpPr/>
                <p:nvPr/>
              </p:nvGrpSpPr>
              <p:grpSpPr>
                <a:xfrm>
                  <a:off x="2758814" y="2928957"/>
                  <a:ext cx="1161059" cy="1222466"/>
                  <a:chOff x="2758814" y="2928957"/>
                  <a:chExt cx="1161059" cy="1222466"/>
                </a:xfrm>
              </p:grpSpPr>
              <p:cxnSp>
                <p:nvCxnSpPr>
                  <p:cNvPr id="5" name="肘形接點 4"/>
                  <p:cNvCxnSpPr>
                    <a:stCxn id="11" idx="3"/>
                    <a:endCxn id="22" idx="1"/>
                  </p:cNvCxnSpPr>
                  <p:nvPr/>
                </p:nvCxnSpPr>
                <p:spPr>
                  <a:xfrm flipV="1">
                    <a:off x="2758814" y="2928957"/>
                    <a:ext cx="1161059" cy="608917"/>
                  </a:xfrm>
                  <a:prstGeom prst="bentConnector3">
                    <a:avLst/>
                  </a:prstGeom>
                  <a:ln w="38100">
                    <a:solidFill>
                      <a:schemeClr val="accent3"/>
                    </a:solidFill>
                    <a:tailEnd type="triangle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肘形接點 27"/>
                  <p:cNvCxnSpPr/>
                  <p:nvPr/>
                </p:nvCxnSpPr>
                <p:spPr>
                  <a:xfrm>
                    <a:off x="2765255" y="3529950"/>
                    <a:ext cx="1131656" cy="621473"/>
                  </a:xfrm>
                  <a:prstGeom prst="bentConnector3">
                    <a:avLst/>
                  </a:prstGeom>
                  <a:ln w="38100">
                    <a:solidFill>
                      <a:schemeClr val="accent3"/>
                    </a:solidFill>
                    <a:tailEnd type="triangle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727650" y="608225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dirty="0"/>
              <a:t>Evaluation</a:t>
            </a:r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69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727650" y="608225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dirty="0"/>
              <a:t>Related work</a:t>
            </a:r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727650" y="1585038"/>
            <a:ext cx="7688700" cy="269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altLang="zh-TW" sz="1400" dirty="0"/>
              <a:t>[</a:t>
            </a:r>
            <a:r>
              <a:rPr lang="en-US" altLang="zh-TW" sz="1400" dirty="0" smtClean="0"/>
              <a:t>1] Leon </a:t>
            </a:r>
            <a:r>
              <a:rPr lang="en-US" altLang="zh-TW" sz="1400" dirty="0"/>
              <a:t>A. </a:t>
            </a:r>
            <a:r>
              <a:rPr lang="en-US" altLang="zh-TW" sz="1400" dirty="0" err="1"/>
              <a:t>Gatys</a:t>
            </a:r>
            <a:r>
              <a:rPr lang="en-US" altLang="zh-TW" sz="1400" dirty="0"/>
              <a:t>, Alexander S. Ecker, and Matthias </a:t>
            </a:r>
            <a:r>
              <a:rPr lang="en-US" altLang="zh-TW" sz="1400" dirty="0" err="1"/>
              <a:t>Bethge</a:t>
            </a:r>
            <a:r>
              <a:rPr lang="en-US" altLang="zh-TW" sz="1400" dirty="0"/>
              <a:t>, “Image Style Transfer Using Convolutional Neural Networks,” In </a:t>
            </a:r>
            <a:r>
              <a:rPr lang="en-US" altLang="zh-TW" sz="1400" i="1" dirty="0"/>
              <a:t>2016 Computer Vision and Pattern Recognition (CVPR)</a:t>
            </a:r>
            <a:r>
              <a:rPr lang="en-US" altLang="zh-TW" sz="1400" dirty="0"/>
              <a:t>, Las Vegas, Nevada, USA, 27-30 June, 2016, pp. 2414-2423. </a:t>
            </a:r>
            <a:endParaRPr lang="zh-TW" altLang="zh-TW" sz="1400" dirty="0"/>
          </a:p>
          <a:p>
            <a:pPr>
              <a:buNone/>
            </a:pPr>
            <a:r>
              <a:rPr lang="en-US" altLang="zh-TW" sz="1400" dirty="0"/>
              <a:t>[</a:t>
            </a:r>
            <a:r>
              <a:rPr lang="en-US" altLang="zh-TW" sz="1400" dirty="0" smtClean="0"/>
              <a:t>2] Dmitry </a:t>
            </a:r>
            <a:r>
              <a:rPr lang="en-US" altLang="zh-TW" sz="1400" dirty="0"/>
              <a:t>Ulyanov, Andrea </a:t>
            </a:r>
            <a:r>
              <a:rPr lang="en-US" altLang="zh-TW" sz="1400" dirty="0" err="1"/>
              <a:t>Vedaldi</a:t>
            </a:r>
            <a:r>
              <a:rPr lang="en-US" altLang="zh-TW" sz="1400" dirty="0"/>
              <a:t>, and Victor </a:t>
            </a:r>
            <a:r>
              <a:rPr lang="en-US" altLang="zh-TW" sz="1400" dirty="0" err="1"/>
              <a:t>Lempitsky</a:t>
            </a:r>
            <a:r>
              <a:rPr lang="en-US" altLang="zh-TW" sz="1400" dirty="0"/>
              <a:t>, “Instance Normalization: The Missing Ingredient for Fast Stylization,” </a:t>
            </a:r>
            <a:r>
              <a:rPr lang="en-US" altLang="zh-TW" sz="1400" dirty="0" err="1"/>
              <a:t>arXiv</a:t>
            </a:r>
            <a:r>
              <a:rPr lang="en-US" altLang="zh-TW" sz="1400" dirty="0"/>
              <a:t>: 1607.08022v2 [cs.CV], Sep. 2016. </a:t>
            </a:r>
            <a:endParaRPr lang="zh-TW" altLang="zh-TW" sz="1400" dirty="0"/>
          </a:p>
          <a:p>
            <a:pPr>
              <a:buNone/>
            </a:pPr>
            <a:r>
              <a:rPr lang="en-US" altLang="zh-TW" sz="1400" dirty="0"/>
              <a:t>[</a:t>
            </a:r>
            <a:r>
              <a:rPr lang="en-US" altLang="zh-TW" sz="1400" dirty="0" smtClean="0"/>
              <a:t>3] Justin </a:t>
            </a:r>
            <a:r>
              <a:rPr lang="en-US" altLang="zh-TW" sz="1400" dirty="0" err="1"/>
              <a:t>Juhnson</a:t>
            </a:r>
            <a:r>
              <a:rPr lang="en-US" altLang="zh-TW" sz="1400" dirty="0"/>
              <a:t>, Alexandre </a:t>
            </a:r>
            <a:r>
              <a:rPr lang="en-US" altLang="zh-TW" sz="1400" dirty="0" err="1"/>
              <a:t>Alahi</a:t>
            </a:r>
            <a:r>
              <a:rPr lang="en-US" altLang="zh-TW" sz="1400" dirty="0"/>
              <a:t>, and Li Dei-Dei, “Perceptual Losses for Real-Time Style Transfer and Super-Resolution,” </a:t>
            </a:r>
            <a:r>
              <a:rPr lang="en-US" altLang="zh-TW" sz="1400" dirty="0" err="1"/>
              <a:t>arXiv</a:t>
            </a:r>
            <a:r>
              <a:rPr lang="en-US" altLang="zh-TW" sz="1400" dirty="0"/>
              <a:t>: 1603.08155v1 [cs.CV], March 2016. </a:t>
            </a:r>
            <a:endParaRPr lang="zh-TW" altLang="zh-TW" sz="1400" dirty="0"/>
          </a:p>
          <a:p>
            <a:pPr marL="0" lvl="0" indent="0" rtl="0">
              <a:spcBef>
                <a:spcPts val="0"/>
              </a:spcBef>
              <a:buNone/>
            </a:pPr>
            <a:endParaRPr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955481" y="978518"/>
            <a:ext cx="7021200" cy="29850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TW" dirty="0"/>
              <a:t>Conclusion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0000">
            <a:off x="5887508" y="501211"/>
            <a:ext cx="2738668" cy="273866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4866">
            <a:off x="444221" y="1173602"/>
            <a:ext cx="2738668" cy="27386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238</Words>
  <Application>Microsoft Office PowerPoint</Application>
  <PresentationFormat>如螢幕大小 (16:9)</PresentationFormat>
  <Paragraphs>37</Paragraphs>
  <Slides>12</Slides>
  <Notes>10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Lato</vt:lpstr>
      <vt:lpstr>新細明體</vt:lpstr>
      <vt:lpstr>Raleway</vt:lpstr>
      <vt:lpstr>Arial</vt:lpstr>
      <vt:lpstr>Streamline</vt:lpstr>
      <vt:lpstr>FastChi -The Parallelized Fast Style Transfer toward Chi-chi video- </vt:lpstr>
      <vt:lpstr>Outline</vt:lpstr>
      <vt:lpstr>Introduction</vt:lpstr>
      <vt:lpstr>PowerPoint 簡報</vt:lpstr>
      <vt:lpstr>Problem statement</vt:lpstr>
      <vt:lpstr>Proposed solution :   RAA  3  Steps</vt:lpstr>
      <vt:lpstr>Evaluation</vt:lpstr>
      <vt:lpstr>Related work</vt:lpstr>
      <vt:lpstr>Conclusion</vt:lpstr>
      <vt:lpstr>Conclusion</vt:lpstr>
      <vt:lpstr>Contributions of each member</vt:lpstr>
      <vt:lpstr>Q&amp;A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FastChi The Parallelized Fast Style Transfer toward Chi-chi video </dc:title>
  <cp:lastModifiedBy>yen Liu</cp:lastModifiedBy>
  <cp:revision>20</cp:revision>
  <dcterms:modified xsi:type="dcterms:W3CDTF">2017-12-16T17:50:22Z</dcterms:modified>
</cp:coreProperties>
</file>